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89" r:id="rId2"/>
    <p:sldId id="283" r:id="rId3"/>
    <p:sldId id="291" r:id="rId4"/>
    <p:sldId id="293" r:id="rId5"/>
  </p:sldIdLst>
  <p:sldSz cx="9144000" cy="5143500" type="screen16x9"/>
  <p:notesSz cx="6858000" cy="9144000"/>
  <p:defaultTextStyle>
    <a:defPPr marL="0" marR="0" indent="0" algn="l" defTabSz="40816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04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1pPr>
    <a:lvl2pPr marL="0" marR="0" indent="102040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2pPr>
    <a:lvl3pPr marL="0" marR="0" indent="204081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3pPr>
    <a:lvl4pPr marL="0" marR="0" indent="306121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4pPr>
    <a:lvl5pPr marL="0" marR="0" indent="408162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5pPr>
    <a:lvl6pPr marL="0" marR="0" indent="510202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6pPr>
    <a:lvl7pPr marL="0" marR="0" indent="612243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7pPr>
    <a:lvl8pPr marL="0" marR="0" indent="714283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8pPr>
    <a:lvl9pPr marL="0" marR="0" indent="816324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89A"/>
    <a:srgbClr val="E8A4A0"/>
    <a:srgbClr val="E15F36"/>
    <a:srgbClr val="8C8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3"/>
    <p:restoredTop sz="94585"/>
  </p:normalViewPr>
  <p:slideViewPr>
    <p:cSldViewPr snapToGrid="0" snapToObjects="1">
      <p:cViewPr varScale="1">
        <p:scale>
          <a:sx n="104" d="100"/>
          <a:sy n="104" d="100"/>
        </p:scale>
        <p:origin x="-408" y="-1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Shape 25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4" name="Shape 25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1685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1pPr>
    <a:lvl2pPr indent="102040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2pPr>
    <a:lvl3pPr indent="204081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3pPr>
    <a:lvl4pPr indent="306121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4pPr>
    <a:lvl5pPr indent="408162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5pPr>
    <a:lvl6pPr indent="510202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6pPr>
    <a:lvl7pPr indent="612243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7pPr>
    <a:lvl8pPr indent="714283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8pPr>
    <a:lvl9pPr indent="816324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tif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tif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tif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4292" b="3712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1" name="Title Text"/>
          <p:cNvSpPr>
            <a:spLocks noGrp="1"/>
          </p:cNvSpPr>
          <p:nvPr>
            <p:ph type="title" hasCustomPrompt="1"/>
          </p:nvPr>
        </p:nvSpPr>
        <p:spPr>
          <a:xfrm>
            <a:off x="534592" y="3576905"/>
            <a:ext cx="4741347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80851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l="41001" b="42622"/>
          <a:stretch/>
        </p:blipFill>
        <p:spPr>
          <a:xfrm>
            <a:off x="0" y="2626468"/>
            <a:ext cx="6147881" cy="2517032"/>
          </a:xfrm>
          <a:prstGeom prst="rect">
            <a:avLst/>
          </a:prstGeom>
        </p:spPr>
      </p:pic>
      <p:sp>
        <p:nvSpPr>
          <p:cNvPr id="55" name="There are many variations of passages of Lorem Ipsum available, but the…"/>
          <p:cNvSpPr>
            <a:spLocks noGrp="1"/>
          </p:cNvSpPr>
          <p:nvPr>
            <p:ph type="body" sz="quarter" idx="16" hasCustomPrompt="1"/>
          </p:nvPr>
        </p:nvSpPr>
        <p:spPr>
          <a:xfrm>
            <a:off x="4653494" y="1903198"/>
            <a:ext cx="3915185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sp>
        <p:nvSpPr>
          <p:cNvPr id="11" name="Title Text"/>
          <p:cNvSpPr>
            <a:spLocks noGrp="1"/>
          </p:cNvSpPr>
          <p:nvPr>
            <p:ph type="title" hasCustomPrompt="1"/>
          </p:nvPr>
        </p:nvSpPr>
        <p:spPr>
          <a:xfrm>
            <a:off x="448866" y="1240899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2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A23C2C-E80B-0940-B126-700BF00106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9329" y="155964"/>
            <a:ext cx="1818950" cy="86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1CF322-03DD-EB46-AF24-ED88172312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4324" y="4392336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>
            <a:off x="2671762" y="2120"/>
            <a:ext cx="6472238" cy="2764236"/>
          </a:xfrm>
          <a:prstGeom prst="rect">
            <a:avLst/>
          </a:prstGeom>
        </p:spPr>
      </p:pic>
      <p:sp>
        <p:nvSpPr>
          <p:cNvPr id="54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421120" y="1553823"/>
            <a:ext cx="3915185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sp>
        <p:nvSpPr>
          <p:cNvPr id="11" name="Title Text"/>
          <p:cNvSpPr>
            <a:spLocks noGrp="1"/>
          </p:cNvSpPr>
          <p:nvPr>
            <p:ph type="title" hasCustomPrompt="1"/>
          </p:nvPr>
        </p:nvSpPr>
        <p:spPr>
          <a:xfrm>
            <a:off x="448866" y="1240899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2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sp>
        <p:nvSpPr>
          <p:cNvPr id="13" name="There are many variations of passages of Lorem Ipsum available, but the…"/>
          <p:cNvSpPr>
            <a:spLocks noGrp="1"/>
          </p:cNvSpPr>
          <p:nvPr>
            <p:ph type="body" sz="quarter" idx="17" hasCustomPrompt="1"/>
          </p:nvPr>
        </p:nvSpPr>
        <p:spPr>
          <a:xfrm>
            <a:off x="4421120" y="2988038"/>
            <a:ext cx="3915185" cy="10347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D69C3C-753B-054C-A028-5B6FEA659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7427D0-1C4B-1D4E-A123-C76EC7FC67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9202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w words 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58531" b="26866"/>
          <a:stretch/>
        </p:blipFill>
        <p:spPr>
          <a:xfrm>
            <a:off x="4082691" y="1903916"/>
            <a:ext cx="5061311" cy="3239585"/>
          </a:xfrm>
          <a:prstGeom prst="rect">
            <a:avLst/>
          </a:prstGeom>
        </p:spPr>
      </p:pic>
      <p:sp>
        <p:nvSpPr>
          <p:cNvPr id="7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99266" y="1742697"/>
            <a:ext cx="2776744" cy="15148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4F863A-839F-3C42-88FE-1AAB645A0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010" y="162669"/>
            <a:ext cx="1818950" cy="8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9DF592-95D6-1640-94AF-46DEDBF792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5208" y="162669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w words 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/>
          <p:cNvSpPr>
            <a:spLocks noGrp="1"/>
          </p:cNvSpPr>
          <p:nvPr>
            <p:ph type="title" hasCustomPrompt="1"/>
          </p:nvPr>
        </p:nvSpPr>
        <p:spPr>
          <a:xfrm>
            <a:off x="448866" y="1903916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sp>
        <p:nvSpPr>
          <p:cNvPr id="11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945192" y="1878664"/>
            <a:ext cx="2776744" cy="15148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>
            <a:off x="2671763" y="-14877"/>
            <a:ext cx="6472238" cy="2779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320004-6820-9540-8D94-441A20F39D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722161A-2F58-1C43-9B51-CCD9367225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91058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ew words 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/>
          <p:cNvSpPr>
            <a:spLocks noGrp="1"/>
          </p:cNvSpPr>
          <p:nvPr>
            <p:ph type="title" hasCustomPrompt="1"/>
          </p:nvPr>
        </p:nvSpPr>
        <p:spPr>
          <a:xfrm>
            <a:off x="655610" y="1903916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sp>
        <p:nvSpPr>
          <p:cNvPr id="11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898601" y="1632375"/>
            <a:ext cx="3739755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 rot="10800000">
            <a:off x="-10510" y="2395540"/>
            <a:ext cx="6472238" cy="2747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3005" r="60486" b="55230"/>
          <a:stretch/>
        </p:blipFill>
        <p:spPr>
          <a:xfrm>
            <a:off x="5132652" y="4701600"/>
            <a:ext cx="4004147" cy="441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4106D89-D087-A545-9533-BAD10D1990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010" y="162669"/>
            <a:ext cx="1818950" cy="86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734828-3C3D-BE45-8860-7FE0C95A4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5208" y="162669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9305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Text"/>
          <p:cNvSpPr>
            <a:spLocks noGrp="1"/>
          </p:cNvSpPr>
          <p:nvPr>
            <p:ph type="title"/>
          </p:nvPr>
        </p:nvSpPr>
        <p:spPr>
          <a:xfrm>
            <a:off x="138819" y="2704988"/>
            <a:ext cx="5021561" cy="36069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t>Title Text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9979" t="29952" r="15101" b="8036"/>
          <a:stretch/>
        </p:blipFill>
        <p:spPr>
          <a:xfrm>
            <a:off x="0" y="0"/>
            <a:ext cx="9144000" cy="2391574"/>
          </a:xfrm>
          <a:prstGeom prst="rect">
            <a:avLst/>
          </a:prstGeom>
        </p:spPr>
      </p:pic>
      <p:sp>
        <p:nvSpPr>
          <p:cNvPr id="8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2529540" y="3353783"/>
            <a:ext cx="4834923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53F203-5F1A-0942-833E-C5307180E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7B4C2D-5B2B-6D47-A650-1395A88A83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3351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rvic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>
            <a:off x="2671763" y="-10715"/>
            <a:ext cx="6472238" cy="2739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33005" r="60486" b="55230"/>
          <a:stretch/>
        </p:blipFill>
        <p:spPr>
          <a:xfrm rot="10800000">
            <a:off x="0" y="-10717"/>
            <a:ext cx="3968148" cy="480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36A794-FDEF-F645-99AF-3623D3A3AE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697DD6-8E7E-4A47-9A16-6167AF646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xmlns="" id="{E97F9BCE-BAA1-3C47-83B7-DA7AFF84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9" y="2704988"/>
            <a:ext cx="5021561" cy="36069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There are many variations of passages of Lorem Ipsum available, but the…">
            <a:extLst>
              <a:ext uri="{FF2B5EF4-FFF2-40B4-BE49-F238E27FC236}">
                <a16:creationId xmlns:a16="http://schemas.microsoft.com/office/drawing/2014/main" xmlns="" id="{C128E87A-6458-A341-82D4-56A331165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540" y="3353783"/>
            <a:ext cx="4834923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</p:spTree>
    <p:extLst>
      <p:ext uri="{BB962C8B-B14F-4D97-AF65-F5344CB8AC3E}">
        <p14:creationId xmlns:p14="http://schemas.microsoft.com/office/powerpoint/2010/main" val="1788682602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Dark">
    <p:bg>
      <p:bgPr>
        <a:solidFill>
          <a:srgbClr val="1F20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633414" y="1214438"/>
            <a:ext cx="7877175" cy="34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4107955" y="4905377"/>
            <a:ext cx="461666" cy="45666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2301" b="1">
                <a:solidFill>
                  <a:srgbClr val="8B8C8C"/>
                </a:solidFill>
                <a:latin typeface="Helvetica" charset="0"/>
                <a:ea typeface="Helvetica" charset="0"/>
                <a:cs typeface="Helvetica" charset="0"/>
                <a:sym typeface="Roboto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6" r:id="rId2"/>
    <p:sldLayoutId id="2147483749" r:id="rId3"/>
    <p:sldLayoutId id="2147483747" r:id="rId4"/>
    <p:sldLayoutId id="2147483750" r:id="rId5"/>
    <p:sldLayoutId id="2147483754" r:id="rId6"/>
    <p:sldLayoutId id="2147483748" r:id="rId7"/>
    <p:sldLayoutId id="2147483752" r:id="rId8"/>
    <p:sldLayoutId id="2147483744" r:id="rId9"/>
  </p:sldLayoutIdLst>
  <p:transition xmlns:p14="http://schemas.microsoft.com/office/powerpoint/2010/main" spd="med"/>
  <p:txStyles>
    <p:titleStyle>
      <a:lvl1pPr marL="0" marR="0" indent="0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Helvetica" charset="0"/>
          <a:ea typeface="Helvetica" charset="0"/>
          <a:cs typeface="Helvetica" charset="0"/>
          <a:sym typeface="Raleway Light"/>
        </a:defRPr>
      </a:lvl1pPr>
      <a:lvl2pPr marL="0" marR="0" indent="228598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2pPr>
      <a:lvl3pPr marL="0" marR="0" indent="457195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3pPr>
      <a:lvl4pPr marL="0" marR="0" indent="685793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4pPr>
      <a:lvl5pPr marL="0" marR="0" indent="914387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5pPr>
      <a:lvl6pPr marL="0" marR="0" indent="1142985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6pPr>
      <a:lvl7pPr marL="0" marR="0" indent="1371582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7pPr>
      <a:lvl8pPr marL="0" marR="0" indent="1600180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8pPr>
      <a:lvl9pPr marL="0" marR="0" indent="1828778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9pPr>
    </p:titleStyle>
    <p:bodyStyle>
      <a:lvl1pPr marL="280862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1pPr>
      <a:lvl2pPr marL="915854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2pPr>
      <a:lvl3pPr marL="1550846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3pPr>
      <a:lvl4pPr marL="2185838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4pPr>
      <a:lvl5pPr marL="2820830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5pPr>
      <a:lvl6pPr marL="3455822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6pPr>
      <a:lvl7pPr marL="4090814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7pPr>
      <a:lvl8pPr marL="4725806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8pPr>
      <a:lvl9pPr marL="5360798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228598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457195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685793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914387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142985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371582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1600180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1828778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98" y="2950591"/>
            <a:ext cx="4741347" cy="622795"/>
          </a:xfrm>
        </p:spPr>
        <p:txBody>
          <a:bodyPr/>
          <a:lstStyle/>
          <a:p>
            <a:r>
              <a:rPr lang="es-ES_tradnl" sz="2400" dirty="0" smtClean="0">
                <a:solidFill>
                  <a:schemeClr val="tx1"/>
                </a:solidFill>
              </a:rPr>
              <a:t>Veh</a:t>
            </a:r>
            <a:r>
              <a:rPr lang="es-ES_tradnl" sz="2400" dirty="0" smtClean="0">
                <a:solidFill>
                  <a:schemeClr val="tx1"/>
                </a:solidFill>
              </a:rPr>
              <a:t>ículos legales y transacciones corporativas</a:t>
            </a:r>
            <a:endParaRPr lang="es-ES_tradnl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398" y="4455940"/>
            <a:ext cx="382561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DO" sz="1400" b="1" dirty="0" smtClean="0"/>
              <a:t>Manuel A. Silverio. </a:t>
            </a:r>
            <a:r>
              <a:rPr kumimoji="0" lang="es-DO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Raleway Light"/>
              </a:rPr>
              <a:t>Santo Domingo, 2019</a:t>
            </a:r>
            <a:endParaRPr kumimoji="0" lang="es-DO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76398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848305" y="38698"/>
            <a:ext cx="3851528" cy="4894674"/>
          </a:xfrm>
        </p:spPr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pPr marL="171450" indent="-171450">
              <a:buFont typeface="Arial"/>
              <a:buChar char="•"/>
            </a:pPr>
            <a:endParaRPr lang="es-ES_tradnl" dirty="0" smtClean="0"/>
          </a:p>
          <a:p>
            <a:pPr marL="171450" indent="-171450">
              <a:buFont typeface="Arial"/>
              <a:buChar char="•"/>
            </a:pPr>
            <a:r>
              <a:rPr lang="es-ES_tradnl" dirty="0" smtClean="0"/>
              <a:t> Del análisis de los veh</a:t>
            </a:r>
            <a:r>
              <a:rPr lang="es-ES_tradnl" dirty="0" smtClean="0"/>
              <a:t>ículos legales utilizados (</a:t>
            </a:r>
            <a:r>
              <a:rPr lang="es-ES_tradnl" i="1" dirty="0" smtClean="0"/>
              <a:t>SPV</a:t>
            </a:r>
            <a:r>
              <a:rPr lang="es-ES_tradnl" dirty="0" smtClean="0"/>
              <a:t>, Fideicomiso, </a:t>
            </a:r>
            <a:r>
              <a:rPr lang="es-ES_tradnl" i="1" dirty="0" err="1" smtClean="0"/>
              <a:t>Escrow</a:t>
            </a:r>
            <a:r>
              <a:rPr lang="es-ES_tradnl" dirty="0" smtClean="0"/>
              <a:t>), e</a:t>
            </a:r>
            <a:r>
              <a:rPr lang="es-ES_tradnl" dirty="0" smtClean="0"/>
              <a:t>l fideicomiso puede ser una mejor alternativa para estructurar transacciones en las cuales el objetivo principal de las partes es proteger activos. </a:t>
            </a:r>
          </a:p>
          <a:p>
            <a:endParaRPr lang="es-ES_tradnl" dirty="0" smtClean="0"/>
          </a:p>
          <a:p>
            <a:pPr marL="171450" indent="-171450" rtl="0">
              <a:buFont typeface="Arial"/>
              <a:buChar char="•"/>
            </a:pPr>
            <a:r>
              <a:rPr lang="es-ES_tradnl" dirty="0"/>
              <a:t>Las herramientas utilizadas para mitigar los problemas de agencia en las sociedades comerciales pueden ser exportadas para fortalecer otras construcciones legales con problemas de </a:t>
            </a:r>
            <a:r>
              <a:rPr lang="es-ES_tradnl" dirty="0" smtClean="0"/>
              <a:t>agencia.</a:t>
            </a:r>
          </a:p>
          <a:p>
            <a:pPr rtl="0"/>
            <a:endParaRPr lang="es-ES_tradnl" dirty="0"/>
          </a:p>
          <a:p>
            <a:pPr marL="171450" indent="-171450" rtl="0">
              <a:buFont typeface="Arial"/>
              <a:buChar char="•"/>
            </a:pPr>
            <a:r>
              <a:rPr lang="es-ES_tradnl" dirty="0">
                <a:sym typeface="Raleway Light"/>
              </a:rPr>
              <a:t>Fideicomiso como ambiente </a:t>
            </a:r>
            <a:r>
              <a:rPr lang="es-ES_tradnl" dirty="0">
                <a:solidFill>
                  <a:schemeClr val="tx2"/>
                </a:solidFill>
                <a:sym typeface="Raleway Light"/>
              </a:rPr>
              <a:t>controlado </a:t>
            </a:r>
            <a:r>
              <a:rPr lang="es-ES_tradnl" dirty="0" smtClean="0">
                <a:solidFill>
                  <a:schemeClr val="tx2"/>
                </a:solidFill>
                <a:sym typeface="Raleway Light"/>
              </a:rPr>
              <a:t>para intercambio de informaci</a:t>
            </a:r>
            <a:r>
              <a:rPr lang="es-ES_tradnl" dirty="0" smtClean="0">
                <a:solidFill>
                  <a:schemeClr val="tx2"/>
                </a:solidFill>
                <a:sym typeface="Raleway Light"/>
              </a:rPr>
              <a:t>ón.</a:t>
            </a:r>
            <a:endParaRPr lang="es-ES_tradnl" dirty="0">
              <a:solidFill>
                <a:schemeClr val="tx2"/>
              </a:solidFill>
              <a:sym typeface="Raleway Light"/>
            </a:endParaRPr>
          </a:p>
          <a:p>
            <a:endParaRPr lang="es-ES_tradnl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6466" y="837052"/>
            <a:ext cx="2776744" cy="491624"/>
          </a:xfrm>
        </p:spPr>
        <p:txBody>
          <a:bodyPr>
            <a:noAutofit/>
          </a:bodyPr>
          <a:lstStyle/>
          <a:p>
            <a:r>
              <a:rPr lang="es-ES_tradnl" dirty="0" smtClean="0"/>
              <a:t>Hip</a:t>
            </a:r>
            <a:r>
              <a:rPr lang="es-ES_tradnl" dirty="0" smtClean="0"/>
              <a:t>ótesis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035318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762818" y="564074"/>
            <a:ext cx="3851528" cy="4174476"/>
          </a:xfrm>
        </p:spPr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pPr marL="171450" indent="-171450" rtl="0">
              <a:buFont typeface="Arial"/>
              <a:buChar char="•"/>
            </a:pPr>
            <a:r>
              <a:rPr lang="sv-SE" dirty="0">
                <a:solidFill>
                  <a:schemeClr val="tx2"/>
                </a:solidFill>
              </a:rPr>
              <a:t>El </a:t>
            </a:r>
            <a:r>
              <a:rPr lang="sv-SE" dirty="0" err="1">
                <a:solidFill>
                  <a:schemeClr val="tx2"/>
                </a:solidFill>
              </a:rPr>
              <a:t>problema</a:t>
            </a:r>
            <a:r>
              <a:rPr lang="sv-SE" dirty="0">
                <a:solidFill>
                  <a:schemeClr val="tx2"/>
                </a:solidFill>
              </a:rPr>
              <a:t> de </a:t>
            </a:r>
            <a:r>
              <a:rPr lang="sv-SE" dirty="0" err="1">
                <a:solidFill>
                  <a:schemeClr val="tx2"/>
                </a:solidFill>
              </a:rPr>
              <a:t>agencia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 err="1">
                <a:solidFill>
                  <a:schemeClr val="tx2"/>
                </a:solidFill>
              </a:rPr>
              <a:t>muestra</a:t>
            </a:r>
            <a:r>
              <a:rPr lang="sv-SE" dirty="0">
                <a:solidFill>
                  <a:schemeClr val="tx2"/>
                </a:solidFill>
              </a:rPr>
              <a:t> sus </a:t>
            </a:r>
            <a:r>
              <a:rPr lang="sv-SE" dirty="0" err="1">
                <a:solidFill>
                  <a:schemeClr val="tx2"/>
                </a:solidFill>
              </a:rPr>
              <a:t>sintomas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 smtClean="0">
                <a:solidFill>
                  <a:schemeClr val="tx2"/>
                </a:solidFill>
              </a:rPr>
              <a:t>en </a:t>
            </a:r>
            <a:r>
              <a:rPr lang="sv-SE" dirty="0" err="1" smtClean="0">
                <a:solidFill>
                  <a:schemeClr val="tx2"/>
                </a:solidFill>
              </a:rPr>
              <a:t>todos</a:t>
            </a:r>
            <a:r>
              <a:rPr lang="sv-SE" dirty="0" smtClean="0">
                <a:solidFill>
                  <a:schemeClr val="tx2"/>
                </a:solidFill>
              </a:rPr>
              <a:t> los </a:t>
            </a:r>
            <a:r>
              <a:rPr lang="sv-SE" dirty="0" err="1" smtClean="0">
                <a:solidFill>
                  <a:schemeClr val="tx2"/>
                </a:solidFill>
              </a:rPr>
              <a:t>veh</a:t>
            </a:r>
            <a:r>
              <a:rPr lang="sv-SE" dirty="0" err="1" smtClean="0">
                <a:solidFill>
                  <a:schemeClr val="tx2"/>
                </a:solidFill>
              </a:rPr>
              <a:t>ículos</a:t>
            </a:r>
            <a:r>
              <a:rPr lang="sv-SE" dirty="0" smtClean="0">
                <a:solidFill>
                  <a:schemeClr val="tx2"/>
                </a:solidFill>
              </a:rPr>
              <a:t> legales </a:t>
            </a:r>
            <a:r>
              <a:rPr lang="sv-SE" dirty="0" err="1" smtClean="0">
                <a:solidFill>
                  <a:schemeClr val="tx2"/>
                </a:solidFill>
              </a:rPr>
              <a:t>analizados</a:t>
            </a:r>
            <a:r>
              <a:rPr lang="sv-SE" dirty="0" smtClean="0">
                <a:solidFill>
                  <a:schemeClr val="tx2"/>
                </a:solidFill>
              </a:rPr>
              <a:t>.</a:t>
            </a:r>
            <a:endParaRPr lang="sv-SE" dirty="0" smtClean="0">
              <a:solidFill>
                <a:schemeClr val="tx2"/>
              </a:solidFill>
            </a:endParaRPr>
          </a:p>
          <a:p>
            <a:pPr rtl="0"/>
            <a:endParaRPr lang="sv-SE" dirty="0">
              <a:solidFill>
                <a:schemeClr val="tx2"/>
              </a:solidFill>
            </a:endParaRPr>
          </a:p>
          <a:p>
            <a:pPr marL="171450" indent="-171450" rtl="0">
              <a:buFont typeface="Arial"/>
              <a:buChar char="•"/>
            </a:pPr>
            <a:r>
              <a:rPr lang="sv-SE" dirty="0" err="1" smtClean="0">
                <a:solidFill>
                  <a:schemeClr val="tx2"/>
                </a:solidFill>
              </a:rPr>
              <a:t>Soluciones</a:t>
            </a:r>
            <a:r>
              <a:rPr lang="sv-SE" dirty="0" smtClean="0">
                <a:solidFill>
                  <a:schemeClr val="tx2"/>
                </a:solidFill>
              </a:rPr>
              <a:t> legales analizadas: i) </a:t>
            </a:r>
            <a:r>
              <a:rPr lang="sv-SE" i="1" dirty="0" smtClean="0">
                <a:solidFill>
                  <a:schemeClr val="tx2"/>
                </a:solidFill>
              </a:rPr>
              <a:t>Fit and proper person</a:t>
            </a:r>
            <a:r>
              <a:rPr lang="sv-SE" dirty="0" smtClean="0">
                <a:solidFill>
                  <a:schemeClr val="tx2"/>
                </a:solidFill>
              </a:rPr>
              <a:t>; ii) Reglas de </a:t>
            </a:r>
            <a:r>
              <a:rPr lang="sv-SE" dirty="0" err="1" smtClean="0">
                <a:solidFill>
                  <a:schemeClr val="tx2"/>
                </a:solidFill>
              </a:rPr>
              <a:t>revelaci</a:t>
            </a:r>
            <a:r>
              <a:rPr lang="sv-SE" dirty="0" err="1" smtClean="0">
                <a:solidFill>
                  <a:schemeClr val="tx2"/>
                </a:solidFill>
              </a:rPr>
              <a:t>ón</a:t>
            </a:r>
            <a:r>
              <a:rPr lang="sv-SE" dirty="0" smtClean="0">
                <a:solidFill>
                  <a:schemeClr val="tx2"/>
                </a:solidFill>
              </a:rPr>
              <a:t> de </a:t>
            </a:r>
            <a:r>
              <a:rPr lang="sv-SE" dirty="0" err="1" smtClean="0">
                <a:solidFill>
                  <a:schemeClr val="tx2"/>
                </a:solidFill>
              </a:rPr>
              <a:t>información</a:t>
            </a:r>
            <a:r>
              <a:rPr lang="sv-SE" dirty="0" smtClean="0">
                <a:solidFill>
                  <a:schemeClr val="tx2"/>
                </a:solidFill>
              </a:rPr>
              <a:t>; iii) </a:t>
            </a:r>
            <a:r>
              <a:rPr lang="sv-SE" i="1" dirty="0" smtClean="0">
                <a:solidFill>
                  <a:schemeClr val="tx2"/>
                </a:solidFill>
              </a:rPr>
              <a:t>Gatekeepers</a:t>
            </a:r>
            <a:r>
              <a:rPr lang="sv-SE" dirty="0" smtClean="0">
                <a:solidFill>
                  <a:schemeClr val="tx2"/>
                </a:solidFill>
              </a:rPr>
              <a:t>.</a:t>
            </a:r>
          </a:p>
          <a:p>
            <a:pPr rtl="0"/>
            <a:endParaRPr lang="sv-SE" dirty="0" smtClean="0">
              <a:solidFill>
                <a:schemeClr val="tx2"/>
              </a:solidFill>
            </a:endParaRPr>
          </a:p>
          <a:p>
            <a:pPr marL="171450" indent="-171450" rtl="0">
              <a:buFont typeface="Arial"/>
              <a:buChar char="•"/>
            </a:pP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Soluciones</a:t>
            </a:r>
            <a:r>
              <a:rPr lang="sv-SE" spc="0" dirty="0" smtClean="0">
                <a:solidFill>
                  <a:schemeClr val="tx2"/>
                </a:solidFill>
                <a:sym typeface="Raleway Light"/>
              </a:rPr>
              <a:t> no legales: i) Reglas para </a:t>
            </a: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compartir</a:t>
            </a:r>
            <a:r>
              <a:rPr lang="sv-SE" spc="0" dirty="0" smtClean="0">
                <a:solidFill>
                  <a:schemeClr val="tx2"/>
                </a:solidFill>
                <a:sym typeface="Raleway Light"/>
              </a:rPr>
              <a:t> y </a:t>
            </a: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alinear</a:t>
            </a:r>
            <a:r>
              <a:rPr lang="sv-SE" spc="0" dirty="0" smtClean="0">
                <a:solidFill>
                  <a:schemeClr val="tx2"/>
                </a:solidFill>
                <a:sym typeface="Raleway Light"/>
              </a:rPr>
              <a:t> </a:t>
            </a: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incentivos</a:t>
            </a:r>
            <a:r>
              <a:rPr lang="sv-SE" spc="0" dirty="0" smtClean="0">
                <a:solidFill>
                  <a:schemeClr val="tx2"/>
                </a:solidFill>
                <a:sym typeface="Raleway Light"/>
              </a:rPr>
              <a:t> (</a:t>
            </a: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compensaci</a:t>
            </a: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ón</a:t>
            </a:r>
            <a:r>
              <a:rPr lang="sv-SE" spc="0" dirty="0" smtClean="0">
                <a:solidFill>
                  <a:schemeClr val="tx2"/>
                </a:solidFill>
                <a:sym typeface="Raleway Light"/>
              </a:rPr>
              <a:t> de </a:t>
            </a: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Agentes</a:t>
            </a:r>
            <a:r>
              <a:rPr lang="sv-SE" spc="0" dirty="0" smtClean="0">
                <a:solidFill>
                  <a:schemeClr val="tx2"/>
                </a:solidFill>
                <a:sym typeface="Raleway Light"/>
              </a:rPr>
              <a:t>); ii) </a:t>
            </a: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eliminación</a:t>
            </a:r>
            <a:r>
              <a:rPr lang="sv-SE" spc="0" dirty="0" smtClean="0">
                <a:solidFill>
                  <a:schemeClr val="tx2"/>
                </a:solidFill>
                <a:sym typeface="Raleway Light"/>
              </a:rPr>
              <a:t> de </a:t>
            </a: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conflictos</a:t>
            </a:r>
            <a:r>
              <a:rPr lang="sv-SE" spc="0" dirty="0" smtClean="0">
                <a:solidFill>
                  <a:schemeClr val="tx2"/>
                </a:solidFill>
                <a:sym typeface="Raleway Light"/>
              </a:rPr>
              <a:t> de </a:t>
            </a:r>
            <a:r>
              <a:rPr lang="sv-SE" spc="0" dirty="0" err="1" smtClean="0">
                <a:solidFill>
                  <a:schemeClr val="tx2"/>
                </a:solidFill>
                <a:sym typeface="Raleway Light"/>
              </a:rPr>
              <a:t>interés</a:t>
            </a:r>
            <a:r>
              <a:rPr lang="sv-SE" spc="0" dirty="0" smtClean="0">
                <a:solidFill>
                  <a:schemeClr val="tx2"/>
                </a:solidFill>
                <a:sym typeface="Raleway Light"/>
              </a:rPr>
              <a:t>.</a:t>
            </a:r>
            <a:endParaRPr lang="sv-SE" spc="0" dirty="0" smtClean="0">
              <a:solidFill>
                <a:schemeClr val="tx2"/>
              </a:solidFill>
              <a:sym typeface="Raleway Light"/>
            </a:endParaRPr>
          </a:p>
          <a:p>
            <a:pPr marL="171450" indent="-171450">
              <a:buFont typeface="Arial"/>
              <a:buChar char="•"/>
            </a:pPr>
            <a:endParaRPr lang="sv-SE" dirty="0" smtClean="0"/>
          </a:p>
          <a:p>
            <a:endParaRPr lang="sv-S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6466" y="837052"/>
            <a:ext cx="2776744" cy="491624"/>
          </a:xfrm>
        </p:spPr>
        <p:txBody>
          <a:bodyPr>
            <a:noAutofit/>
          </a:bodyPr>
          <a:lstStyle/>
          <a:p>
            <a:r>
              <a:rPr lang="es-ES_tradnl" dirty="0" smtClean="0"/>
              <a:t>An</a:t>
            </a:r>
            <a:r>
              <a:rPr lang="es-ES_tradnl" dirty="0" smtClean="0"/>
              <a:t>álisis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64792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884941" y="308348"/>
            <a:ext cx="3851528" cy="5134739"/>
          </a:xfrm>
        </p:spPr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pPr marL="171450" indent="-171450">
              <a:buFont typeface="Arial"/>
              <a:buChar char="•"/>
            </a:pPr>
            <a:r>
              <a:rPr lang="sv-SE" dirty="0" smtClean="0"/>
              <a:t>Para </a:t>
            </a:r>
            <a:r>
              <a:rPr lang="sv-SE" dirty="0" err="1" smtClean="0"/>
              <a:t>proteger</a:t>
            </a:r>
            <a:r>
              <a:rPr lang="sv-SE" dirty="0" smtClean="0"/>
              <a:t> </a:t>
            </a:r>
            <a:r>
              <a:rPr lang="sv-SE" dirty="0" err="1" smtClean="0"/>
              <a:t>activos</a:t>
            </a:r>
            <a:r>
              <a:rPr lang="sv-SE" dirty="0" smtClean="0"/>
              <a:t>, el </a:t>
            </a:r>
            <a:r>
              <a:rPr lang="sv-SE" dirty="0" err="1" smtClean="0"/>
              <a:t>fideicomiso</a:t>
            </a:r>
            <a:r>
              <a:rPr lang="sv-SE" dirty="0" smtClean="0"/>
              <a:t> </a:t>
            </a:r>
            <a:r>
              <a:rPr lang="sv-SE" dirty="0" err="1" smtClean="0"/>
              <a:t>dominicano</a:t>
            </a:r>
            <a:r>
              <a:rPr lang="sv-SE" dirty="0" smtClean="0"/>
              <a:t> </a:t>
            </a:r>
            <a:r>
              <a:rPr lang="sv-SE" dirty="0" err="1" smtClean="0"/>
              <a:t>brinda</a:t>
            </a:r>
            <a:r>
              <a:rPr lang="sv-SE" dirty="0" smtClean="0"/>
              <a:t> </a:t>
            </a:r>
            <a:r>
              <a:rPr lang="sv-SE" dirty="0" err="1" smtClean="0"/>
              <a:t>una</a:t>
            </a:r>
            <a:r>
              <a:rPr lang="sv-SE" dirty="0" smtClean="0"/>
              <a:t> </a:t>
            </a:r>
            <a:r>
              <a:rPr lang="sv-SE" dirty="0" err="1" smtClean="0"/>
              <a:t>mayor</a:t>
            </a:r>
            <a:r>
              <a:rPr lang="sv-SE" dirty="0" smtClean="0"/>
              <a:t> </a:t>
            </a:r>
            <a:r>
              <a:rPr lang="sv-SE" dirty="0" err="1" smtClean="0"/>
              <a:t>protecci</a:t>
            </a:r>
            <a:r>
              <a:rPr lang="sv-SE" dirty="0" err="1" smtClean="0"/>
              <a:t>ón</a:t>
            </a:r>
            <a:r>
              <a:rPr lang="sv-SE" dirty="0"/>
              <a:t> </a:t>
            </a:r>
            <a:r>
              <a:rPr lang="sv-SE" dirty="0" err="1" smtClean="0"/>
              <a:t>que</a:t>
            </a:r>
            <a:r>
              <a:rPr lang="sv-SE" dirty="0" smtClean="0"/>
              <a:t> el </a:t>
            </a:r>
            <a:r>
              <a:rPr lang="sv-SE" i="1" dirty="0" err="1" smtClean="0"/>
              <a:t>escrow</a:t>
            </a:r>
            <a:r>
              <a:rPr lang="sv-SE" dirty="0" smtClean="0"/>
              <a:t> y </a:t>
            </a:r>
            <a:r>
              <a:rPr lang="sv-SE" dirty="0" err="1" smtClean="0"/>
              <a:t>equiparable</a:t>
            </a:r>
            <a:r>
              <a:rPr lang="sv-SE" dirty="0" smtClean="0"/>
              <a:t> a la SPV. </a:t>
            </a:r>
            <a:r>
              <a:rPr lang="sv-SE" dirty="0" err="1" smtClean="0"/>
              <a:t>Esto</a:t>
            </a:r>
            <a:r>
              <a:rPr lang="sv-SE" dirty="0"/>
              <a:t> </a:t>
            </a:r>
            <a:r>
              <a:rPr lang="sv-SE" dirty="0" err="1" smtClean="0"/>
              <a:t>gracias</a:t>
            </a:r>
            <a:r>
              <a:rPr lang="sv-SE" dirty="0" smtClean="0"/>
              <a:t> a la </a:t>
            </a:r>
            <a:r>
              <a:rPr lang="sv-SE" dirty="0" err="1" smtClean="0"/>
              <a:t>creación</a:t>
            </a:r>
            <a:r>
              <a:rPr lang="sv-SE" dirty="0" smtClean="0"/>
              <a:t> de </a:t>
            </a:r>
            <a:r>
              <a:rPr lang="sv-SE" i="1" dirty="0" smtClean="0"/>
              <a:t>asset </a:t>
            </a:r>
            <a:r>
              <a:rPr lang="sv-SE" i="1" dirty="0" err="1" smtClean="0"/>
              <a:t>partitioning</a:t>
            </a:r>
            <a:endParaRPr lang="sv-SE" i="1" dirty="0" smtClean="0"/>
          </a:p>
          <a:p>
            <a:endParaRPr lang="sv-SE" dirty="0" smtClean="0"/>
          </a:p>
          <a:p>
            <a:pPr marL="171450" indent="-171450" rtl="0">
              <a:buFont typeface="Arial"/>
              <a:buChar char="•"/>
            </a:pPr>
            <a:r>
              <a:rPr lang="sv-SE" dirty="0" smtClean="0">
                <a:solidFill>
                  <a:schemeClr val="tx2"/>
                </a:solidFill>
              </a:rPr>
              <a:t>El </a:t>
            </a:r>
            <a:r>
              <a:rPr lang="sv-SE" dirty="0" err="1" smtClean="0">
                <a:solidFill>
                  <a:schemeClr val="tx2"/>
                </a:solidFill>
              </a:rPr>
              <a:t>fideicomiso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puede</a:t>
            </a:r>
            <a:r>
              <a:rPr lang="sv-SE" dirty="0" smtClean="0">
                <a:solidFill>
                  <a:schemeClr val="tx2"/>
                </a:solidFill>
              </a:rPr>
              <a:t> ser </a:t>
            </a:r>
            <a:r>
              <a:rPr lang="sv-SE" dirty="0" err="1" smtClean="0">
                <a:solidFill>
                  <a:schemeClr val="tx2"/>
                </a:solidFill>
              </a:rPr>
              <a:t>utilizado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como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ambiente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controlado</a:t>
            </a:r>
            <a:r>
              <a:rPr lang="sv-SE" dirty="0" smtClean="0">
                <a:solidFill>
                  <a:schemeClr val="tx2"/>
                </a:solidFill>
              </a:rPr>
              <a:t> para </a:t>
            </a:r>
            <a:r>
              <a:rPr lang="sv-SE" dirty="0" err="1" smtClean="0">
                <a:solidFill>
                  <a:schemeClr val="tx2"/>
                </a:solidFill>
              </a:rPr>
              <a:t>suministrar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informaci</a:t>
            </a:r>
            <a:r>
              <a:rPr lang="sv-SE" dirty="0" err="1" smtClean="0">
                <a:solidFill>
                  <a:schemeClr val="tx2"/>
                </a:solidFill>
              </a:rPr>
              <a:t>ón</a:t>
            </a:r>
            <a:r>
              <a:rPr lang="sv-SE" dirty="0" smtClean="0">
                <a:solidFill>
                  <a:schemeClr val="tx2"/>
                </a:solidFill>
              </a:rPr>
              <a:t> en </a:t>
            </a:r>
            <a:r>
              <a:rPr lang="sv-SE" dirty="0" err="1" smtClean="0">
                <a:solidFill>
                  <a:schemeClr val="tx2"/>
                </a:solidFill>
              </a:rPr>
              <a:t>una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transacción</a:t>
            </a:r>
            <a:r>
              <a:rPr lang="sv-SE" dirty="0" smtClean="0">
                <a:solidFill>
                  <a:schemeClr val="tx2"/>
                </a:solidFill>
              </a:rPr>
              <a:t>.  </a:t>
            </a:r>
            <a:r>
              <a:rPr lang="sv-SE" dirty="0" err="1" smtClean="0">
                <a:solidFill>
                  <a:schemeClr val="tx2"/>
                </a:solidFill>
              </a:rPr>
              <a:t>Fiduciario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como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administrador</a:t>
            </a:r>
            <a:r>
              <a:rPr lang="sv-SE" dirty="0" smtClean="0">
                <a:solidFill>
                  <a:schemeClr val="tx2"/>
                </a:solidFill>
              </a:rPr>
              <a:t> de </a:t>
            </a:r>
            <a:r>
              <a:rPr lang="sv-SE" dirty="0" err="1" smtClean="0">
                <a:solidFill>
                  <a:schemeClr val="tx2"/>
                </a:solidFill>
              </a:rPr>
              <a:t>ese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ambiente</a:t>
            </a:r>
            <a:r>
              <a:rPr lang="sv-SE" dirty="0" smtClean="0">
                <a:solidFill>
                  <a:schemeClr val="tx2"/>
                </a:solidFill>
              </a:rPr>
              <a:t>. </a:t>
            </a:r>
            <a:r>
              <a:rPr lang="sv-SE" dirty="0" err="1" smtClean="0">
                <a:solidFill>
                  <a:schemeClr val="tx2"/>
                </a:solidFill>
              </a:rPr>
              <a:t>Valoración</a:t>
            </a:r>
            <a:r>
              <a:rPr lang="sv-SE" dirty="0" smtClean="0">
                <a:solidFill>
                  <a:schemeClr val="tx2"/>
                </a:solidFill>
              </a:rPr>
              <a:t> de la </a:t>
            </a:r>
            <a:r>
              <a:rPr lang="sv-SE" dirty="0" err="1" smtClean="0">
                <a:solidFill>
                  <a:schemeClr val="tx2"/>
                </a:solidFill>
              </a:rPr>
              <a:t>información</a:t>
            </a:r>
            <a:r>
              <a:rPr lang="sv-SE" dirty="0" smtClean="0">
                <a:solidFill>
                  <a:schemeClr val="tx2"/>
                </a:solidFill>
              </a:rPr>
              <a:t>.</a:t>
            </a:r>
          </a:p>
          <a:p>
            <a:pPr marL="171450" indent="-171450" rtl="0">
              <a:buFont typeface="Arial"/>
              <a:buChar char="•"/>
            </a:pPr>
            <a:endParaRPr lang="sv-SE" dirty="0" smtClean="0">
              <a:solidFill>
                <a:schemeClr val="tx2"/>
              </a:solidFill>
            </a:endParaRPr>
          </a:p>
          <a:p>
            <a:pPr marL="171450" indent="-171450" rtl="0">
              <a:buFont typeface="Arial"/>
              <a:buChar char="•"/>
            </a:pPr>
            <a:r>
              <a:rPr lang="sv-SE" dirty="0" smtClean="0">
                <a:solidFill>
                  <a:schemeClr val="tx2"/>
                </a:solidFill>
              </a:rPr>
              <a:t>El </a:t>
            </a:r>
            <a:r>
              <a:rPr lang="sv-SE" dirty="0" err="1" smtClean="0">
                <a:solidFill>
                  <a:schemeClr val="tx2"/>
                </a:solidFill>
              </a:rPr>
              <a:t>fideicomiso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puede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convertirse</a:t>
            </a:r>
            <a:r>
              <a:rPr lang="sv-SE" dirty="0" smtClean="0">
                <a:solidFill>
                  <a:schemeClr val="tx2"/>
                </a:solidFill>
              </a:rPr>
              <a:t> en </a:t>
            </a:r>
            <a:r>
              <a:rPr lang="sv-SE" dirty="0" err="1" smtClean="0">
                <a:solidFill>
                  <a:schemeClr val="tx2"/>
                </a:solidFill>
              </a:rPr>
              <a:t>un</a:t>
            </a:r>
            <a:r>
              <a:rPr lang="sv-SE" dirty="0" smtClean="0">
                <a:solidFill>
                  <a:schemeClr val="tx2"/>
                </a:solidFill>
              </a:rPr>
              <a:t> </a:t>
            </a:r>
            <a:r>
              <a:rPr lang="sv-SE" dirty="0" err="1" smtClean="0">
                <a:solidFill>
                  <a:schemeClr val="tx2"/>
                </a:solidFill>
              </a:rPr>
              <a:t>aglutinador</a:t>
            </a:r>
            <a:r>
              <a:rPr lang="sv-SE" dirty="0" smtClean="0">
                <a:solidFill>
                  <a:schemeClr val="tx2"/>
                </a:solidFill>
              </a:rPr>
              <a:t> de </a:t>
            </a:r>
            <a:r>
              <a:rPr lang="sv-SE" dirty="0" err="1" smtClean="0">
                <a:solidFill>
                  <a:schemeClr val="tx2"/>
                </a:solidFill>
              </a:rPr>
              <a:t>obligaciones</a:t>
            </a:r>
            <a:r>
              <a:rPr lang="sv-SE" dirty="0" smtClean="0">
                <a:solidFill>
                  <a:schemeClr val="tx2"/>
                </a:solidFill>
              </a:rPr>
              <a:t>. </a:t>
            </a:r>
            <a:r>
              <a:rPr lang="sv-SE" dirty="0" err="1" smtClean="0">
                <a:solidFill>
                  <a:schemeClr val="tx2"/>
                </a:solidFill>
              </a:rPr>
              <a:t>Migrando</a:t>
            </a:r>
            <a:r>
              <a:rPr lang="sv-SE" dirty="0" smtClean="0">
                <a:solidFill>
                  <a:schemeClr val="tx2"/>
                </a:solidFill>
              </a:rPr>
              <a:t> el </a:t>
            </a:r>
            <a:r>
              <a:rPr lang="sv-SE" dirty="0" err="1" smtClean="0">
                <a:solidFill>
                  <a:schemeClr val="tx2"/>
                </a:solidFill>
              </a:rPr>
              <a:t>problema</a:t>
            </a:r>
            <a:r>
              <a:rPr lang="sv-SE" dirty="0" smtClean="0">
                <a:solidFill>
                  <a:schemeClr val="tx2"/>
                </a:solidFill>
              </a:rPr>
              <a:t> de </a:t>
            </a:r>
            <a:r>
              <a:rPr lang="sv-SE" dirty="0" err="1" smtClean="0">
                <a:solidFill>
                  <a:schemeClr val="tx2"/>
                </a:solidFill>
              </a:rPr>
              <a:t>agencia</a:t>
            </a:r>
            <a:r>
              <a:rPr lang="sv-SE" dirty="0" smtClean="0">
                <a:solidFill>
                  <a:schemeClr val="tx2"/>
                </a:solidFill>
              </a:rPr>
              <a:t> de A y B </a:t>
            </a:r>
            <a:r>
              <a:rPr lang="sv-SE" dirty="0" err="1" smtClean="0">
                <a:solidFill>
                  <a:schemeClr val="tx2"/>
                </a:solidFill>
              </a:rPr>
              <a:t>hacia</a:t>
            </a:r>
            <a:r>
              <a:rPr lang="sv-SE" dirty="0" smtClean="0">
                <a:solidFill>
                  <a:schemeClr val="tx2"/>
                </a:solidFill>
              </a:rPr>
              <a:t> el </a:t>
            </a:r>
            <a:r>
              <a:rPr lang="sv-SE" dirty="0" err="1" smtClean="0">
                <a:solidFill>
                  <a:schemeClr val="tx2"/>
                </a:solidFill>
              </a:rPr>
              <a:t>fiduciario</a:t>
            </a:r>
            <a:r>
              <a:rPr lang="sv-SE" dirty="0" smtClean="0">
                <a:solidFill>
                  <a:schemeClr val="tx2"/>
                </a:solidFill>
              </a:rPr>
              <a:t>.</a:t>
            </a:r>
            <a:endParaRPr lang="sv-SE" dirty="0" smtClean="0">
              <a:solidFill>
                <a:schemeClr val="tx2"/>
              </a:solidFill>
            </a:endParaRPr>
          </a:p>
          <a:p>
            <a:pPr rtl="0"/>
            <a:endParaRPr lang="sv-SE" dirty="0" smtClean="0">
              <a:solidFill>
                <a:schemeClr val="tx2"/>
              </a:solidFill>
            </a:endParaRPr>
          </a:p>
          <a:p>
            <a:pPr marL="171450" indent="-171450">
              <a:buFont typeface="Arial"/>
              <a:buChar char="•"/>
            </a:pPr>
            <a:endParaRPr lang="sv-SE" dirty="0" smtClean="0"/>
          </a:p>
          <a:p>
            <a:endParaRPr lang="sv-S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6465" y="837051"/>
            <a:ext cx="3239541" cy="970041"/>
          </a:xfrm>
        </p:spPr>
        <p:txBody>
          <a:bodyPr>
            <a:noAutofit/>
          </a:bodyPr>
          <a:lstStyle/>
          <a:p>
            <a:r>
              <a:rPr lang="es-ES_tradnl" dirty="0" smtClean="0"/>
              <a:t>Conclusiones</a:t>
            </a:r>
            <a:r>
              <a:rPr lang="es-ES_tradnl" dirty="0" smtClean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762435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Light"/>
        <a:ea typeface="Raleway Light"/>
        <a:cs typeface="Raleway Light"/>
      </a:majorFont>
      <a:minorFont>
        <a:latin typeface="Raleway Light"/>
        <a:ea typeface="Raleway Light"/>
        <a:cs typeface="Raleway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hueOff val="2738966"/>
                <a:satOff val="-43492"/>
                <a:lumOff val="5111"/>
              </a:schemeClr>
            </a:gs>
            <a:gs pos="48738">
              <a:srgbClr val="865BE7"/>
            </a:gs>
            <a:gs pos="100000">
              <a:schemeClr val="accent1">
                <a:hueOff val="267104"/>
                <a:satOff val="2937"/>
                <a:lumOff val="6922"/>
              </a:schemeClr>
            </a:gs>
          </a:gsLst>
          <a:lin ang="6888723" scaled="0"/>
        </a:gradFill>
        <a:ln w="12700" cap="flat">
          <a:noFill/>
          <a:miter lim="400000"/>
        </a:ln>
        <a:effectLst>
          <a:outerShdw blurRad="165100" dist="120225" dir="2705541" rotWithShape="0">
            <a:srgbClr val="A6AAA9">
              <a:alpha val="17801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2025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alewa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Light"/>
        <a:ea typeface="Raleway Light"/>
        <a:cs typeface="Raleway Light"/>
      </a:majorFont>
      <a:minorFont>
        <a:latin typeface="Raleway Light"/>
        <a:ea typeface="Raleway Light"/>
        <a:cs typeface="Raleway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hueOff val="2738966"/>
                <a:satOff val="-43492"/>
                <a:lumOff val="5111"/>
              </a:schemeClr>
            </a:gs>
            <a:gs pos="48738">
              <a:srgbClr val="865BE7"/>
            </a:gs>
            <a:gs pos="100000">
              <a:schemeClr val="accent1">
                <a:hueOff val="267104"/>
                <a:satOff val="2937"/>
                <a:lumOff val="6922"/>
              </a:schemeClr>
            </a:gs>
          </a:gsLst>
          <a:lin ang="6888723" scaled="0"/>
        </a:gradFill>
        <a:ln w="12700" cap="flat">
          <a:noFill/>
          <a:miter lim="400000"/>
        </a:ln>
        <a:effectLst>
          <a:outerShdw blurRad="165100" dist="120225" dir="2705541" rotWithShape="0">
            <a:srgbClr val="A6AAA9">
              <a:alpha val="17801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2025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alewa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232</Words>
  <Application>Microsoft Macintosh PowerPoint</Application>
  <PresentationFormat>On-screen Show (16:9)</PresentationFormat>
  <Paragraphs>31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White</vt:lpstr>
      <vt:lpstr>Vehículos legales y transacciones corporativas</vt:lpstr>
      <vt:lpstr>Hipótesis</vt:lpstr>
      <vt:lpstr>Análisis </vt:lpstr>
      <vt:lpstr>Conclusiones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Manuel Silverio</cp:lastModifiedBy>
  <cp:revision>180</cp:revision>
  <dcterms:created xsi:type="dcterms:W3CDTF">2017-07-03T14:56:03Z</dcterms:created>
  <dcterms:modified xsi:type="dcterms:W3CDTF">2019-07-30T19:41:37Z</dcterms:modified>
</cp:coreProperties>
</file>